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58" r:id="rId3"/>
    <p:sldId id="260" r:id="rId4"/>
    <p:sldId id="262" r:id="rId5"/>
    <p:sldId id="263" r:id="rId6"/>
    <p:sldId id="265" r:id="rId7"/>
    <p:sldId id="266" r:id="rId8"/>
    <p:sldId id="267" r:id="rId9"/>
    <p:sldId id="268" r:id="rId10"/>
    <p:sldId id="270" r:id="rId11"/>
    <p:sldId id="333" r:id="rId12"/>
    <p:sldId id="334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5"/>
    </p:embeddedFont>
    <p:embeddedFont>
      <p:font typeface="Livvic" pitchFamily="2" charset="0"/>
      <p:regular r:id="rId76"/>
      <p:bold r:id="rId77"/>
      <p:italic r:id="rId78"/>
      <p:boldItalic r:id="rId79"/>
    </p:embeddedFont>
    <p:embeddedFont>
      <p:font typeface="Raleway" panose="020B0003030101060003" pitchFamily="34" charset="0"/>
      <p:regular r:id="rId80"/>
      <p:bold r:id="rId81"/>
    </p:embeddedFont>
    <p:embeddedFont>
      <p:font typeface="Raleway Black" pitchFamily="2" charset="0"/>
      <p:bold r:id="rId82"/>
      <p:boldItalic r:id="rId83"/>
    </p:embeddedFont>
    <p:embeddedFont>
      <p:font typeface="Raleway ExtraBold" panose="020B0003030101060003" pitchFamily="34" charset="0"/>
      <p:bold r:id="rId84"/>
      <p:boldItalic r:id="rId85"/>
    </p:embeddedFont>
    <p:embeddedFont>
      <p:font typeface="Roboto Condensed Light" panose="02000000000000000000" pitchFamily="2" charset="0"/>
      <p:regular r:id="rId86"/>
      <p:italic r:id="rId87"/>
    </p:embeddedFont>
    <p:embeddedFont>
      <p:font typeface="Source Sans Pro" panose="020B0503030403020204" pitchFamily="34" charset="0"/>
      <p:regular r:id="rId88"/>
      <p:bold r:id="rId89"/>
      <p:italic r:id="rId90"/>
      <p:boldItalic r:id="rId91"/>
    </p:embeddedFont>
    <p:embeddedFont>
      <p:font typeface="Tajawal" panose="00000500000000000000" pitchFamily="2" charset="-78"/>
      <p:regular r:id="rId92"/>
      <p:bold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16" autoAdjust="0"/>
  </p:normalViewPr>
  <p:slideViewPr>
    <p:cSldViewPr snapToGrid="0">
      <p:cViewPr varScale="1">
        <p:scale>
          <a:sx n="76" d="100"/>
          <a:sy n="76" d="100"/>
        </p:scale>
        <p:origin x="10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bd7028f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bd7028f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bd7028f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bd7028f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01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2bd7028f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2bd7028f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68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39b2f16fc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39b2f16fc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39b2f16fc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39b2f16fc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39b2f16fc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39b2f16fc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39b2f16fc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39b2f16fc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9b2f16f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39b2f16f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39b2f16fc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39b2f16fc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disconnects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bd7028f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2bd7028f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discuss core concepts but not the syntax of the codes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39b2f16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39b2f16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2bd7028f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2bd7028f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is what the user interact with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is a server to does processing work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39b2f16fc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39b2f16fc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discuss core concepts but not the syntax of the codes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80c80b993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80c80b993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to create in frontend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2bd7028f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2bd7028f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5eb6af51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5eb6af51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&lt;html&gt; tag is a standard convention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/>
              <a:t>&lt;!DOCTYPE html&gt; is not a html tag. It tells the browser what document type to expect. For this case, its html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39b2f16fc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39b2f16fc_2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Moving on the the code itself, the file should be named index.html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should contain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Header tag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Boilerplate code with title of the webpage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4D5156"/>
                </a:solidFill>
                <a:highlight>
                  <a:srgbClr val="FFFFFF"/>
                </a:highlight>
              </a:rPr>
              <a:t>written text that can be reused in new contexts or applications without significant changes to the original.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be importing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Tailwind CSS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Styling library. Will be used for the button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Socket.IO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socket script that we will be using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lets move on to the helper functions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2b152d45f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2b152d45f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5eb6af51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5eb6af51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body only contains a button and the leaderboard list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5eb6af5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5eb6af5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start with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it an id=”button” to identify it, we will be referencing this button in other parts of the code.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why we need to give it an identification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style of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, size, etc using tailwind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specify that when the button is clicked, we activate handleButtonClick() helper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 this is what to be displayed in the button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5eb6af51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5eb6af51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what the button looks like with the text and styling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9b2f16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39b2f16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5eb6af51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5eb6af51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part of the body is the leaderboard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create a label “Connected players”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create an unordered list with id=”playerListDisplay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5eb6af5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5eb6af5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2b152d45f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2b152d45f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importing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Tailwind CSS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Styling library. Will be used for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Socket.IO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script that we will be using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move on to the helper functions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80c80b993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80c80b993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helper functions which are the logic that of the webpage. Written in js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Meaning, it contains instructions of what to do when certain actions occur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through them one by one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39b2f16fc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39b2f16fc_2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clearPlayerList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Deletes the leaderboard 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39b2f16fc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39b2f16fc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drawPlayerList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takes in playerListData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go through all the players in the list one by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for each player, We want to do execute these codes=&gt;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look at what is playerListData and sid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2a18e0a5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2a18e0a5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playerListData looks like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 list that contains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list of sid(player) along with their respective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code means 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going through the list one by one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80c80b9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80c80b9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set playerID as the first 4 characters on sid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sid is too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80c80b99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80c80b99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eg of sid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take the first 4 characters and playerID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80c80b99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80c80b99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on, we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player score from the list using the 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location on the webpage where we want to display the Leaderboard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list element to put some 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variable textToDisplay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get started!!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e39b2f16fc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e39b2f16fc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the function will check if the player in the list is you or not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look at when the player is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b80c80b99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b80c80b99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 is you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textToDisplay to contain a text string with your id, an emoji and your score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80c80b993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80c80b993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list element using the 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to the TOP of the list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2bd7028f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2bd7028f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80c80b99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80c80b99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look at what if the player is not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80c80b993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80c80b993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want to create a text string with the player’s id and the player’s score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80c80b993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80c80b993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2b152d45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2b152d45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80c80b99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b80c80b993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Moving onto reDrawPlayerList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calls 2 helper functions we mentioned before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Clear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Draw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2bd7028f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2bd7028f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39b2f16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39b2f16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building a platform with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-which moves to random location when its pressed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 leaderboard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2bd7028f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2bd7028f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list element using the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Put to the element to the bottom of the list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With this, we completed this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b80c80b99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b80c80b99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 is the </a:t>
            </a:r>
            <a:r>
              <a:rPr lang="en">
                <a:solidFill>
                  <a:schemeClr val="dk1"/>
                </a:solidFill>
              </a:rPr>
              <a:t>moveButtonToLocation function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80c80b993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80c80b993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take in 2 variable which we will be using later.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we get the height and width of the player’s screen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players have different screen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adapt our button position base on their screen sizes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 button we appear in the same position on all the screens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2bd7028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2bd7028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picture to help you better visualise what we are doing.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see there are different screen sizes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80c80b993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80c80b993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calculate the offset of the button from the top and left hand side of the screen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 multiplying the height and and width of the screen with the random variables that was passed into the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anyone guess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randomTop and left is a value between 0 and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its a decimal value and is like a percentage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0.2 = 20%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0.1453 = 14.53%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0.0001 = 0.01%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percentage, we can get the relative position of the button across all screen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set the new position of the button based on the calculated offsets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80c80b993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80c80b993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 picture to help you better visualise what we are doing.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position of the button is based on the top and left offset of the respective screens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80c80b993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80c80b993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move on the socket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codes contain logic of the socket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Meaning, what to do when the client receive or send out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socket will call respective helper functions when it detects certain 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examine the codes part by part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2a18e0a5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2a18e0a5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types on socket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and emit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= receiving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Emit = sending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b80c80b993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b80c80b993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client side socket receives that a new player have joined the game, along with the new data,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redraw the leaderboard to include the new player by calling the reDrawPlayerList() helper function and passing the playerlist data into the function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80c80b993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80c80b993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client side socket receives that a player disconnects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redraw the leaderboard also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9b2f16f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39b2f16f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let’s introduce the client-server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like a communication between the client and the server.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the Client will request for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server will respond with the data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b80c80b993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b80c80b993_1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client side socket receives that the button have been pressed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will move button to new location and redraw the leaderboard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b80c80b993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b80c80b993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button has been pressed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will send out “button_pressed” through the socket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end of socket logic, we can move one to the body of the html file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5eb6af51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5eb6af51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b80c80b993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b80c80b993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 move on the to backend codes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80c80b993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80c80b993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b80c80b993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b80c80b993_1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b80c80b993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b80c80b993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b80c80b993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b80c80b993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libraries that we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socket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list that will be use to store playerID and their 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//change player_id to player_sid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2a18e0a5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e2a18e0a5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that the function we are going to write below is a socket event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2a18e0a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e2a18e0a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function takes in sid of the new player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 is a unique string of characters to represents a player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out sid of new player in the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player to the list with score of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send out “player_connected” and the playerList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9b2f16f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39b2f16f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2a18e0a5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e2a18e0a5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that what we are going to write below is a socket event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Takes in sid of the disconnected player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player from the playerList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sends out “player_disconnected” along with the updated playerList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2a18e0a5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2a18e0a5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below function is an event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in sid of player who clicked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random values to move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the score of the player who clicked the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send out “new_button_location” and the 2 random values along with the updated playerList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last event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2a18e0a5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e2a18e0a5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just starts the server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39b2f16fc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39b2f16fc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Websocket is built ontop of client-server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9b2f16f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39b2f16f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does not really use websocket.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change example?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185100" y="540000"/>
            <a:ext cx="6773700" cy="4063500"/>
            <a:chOff x="1185100" y="540000"/>
            <a:chExt cx="6773700" cy="4063500"/>
          </a:xfrm>
        </p:grpSpPr>
        <p:sp>
          <p:nvSpPr>
            <p:cNvPr id="11" name="Google Shape;11;p2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649106" y="1225500"/>
            <a:ext cx="5845800" cy="20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649100" y="3025314"/>
            <a:ext cx="58458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88931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1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48" name="Google Shape;148;p11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1"/>
          <p:cNvSpPr txBox="1">
            <a:spLocks noGrp="1"/>
          </p:cNvSpPr>
          <p:nvPr>
            <p:ph type="title" hasCustomPrompt="1"/>
          </p:nvPr>
        </p:nvSpPr>
        <p:spPr>
          <a:xfrm>
            <a:off x="1729300" y="1834300"/>
            <a:ext cx="6344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"/>
          </p:nvPr>
        </p:nvSpPr>
        <p:spPr>
          <a:xfrm>
            <a:off x="2971650" y="4106525"/>
            <a:ext cx="38598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1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4" name="Google Shape;154;p11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5" name="Google Shape;155;p11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6" name="Google Shape;156;p11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7" name="Google Shape;157;p11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8" name="Google Shape;158;p11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9" name="Google Shape;159;p11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0" name="Google Shape;160;p11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80366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3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65" name="Google Shape;165;p13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3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1816375" y="1591475"/>
            <a:ext cx="6154200" cy="260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13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" name="Google Shape;171;p13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" name="Google Shape;172;p13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" name="Google Shape;173;p13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13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" name="Google Shape;175;p13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6" name="Google Shape;176;p13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7" name="Google Shape;177;p13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3423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4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81" name="Google Shape;181;p14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1"/>
          </p:nvPr>
        </p:nvSpPr>
        <p:spPr>
          <a:xfrm>
            <a:off x="1814598" y="3285154"/>
            <a:ext cx="2176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subTitle" idx="2"/>
          </p:nvPr>
        </p:nvSpPr>
        <p:spPr>
          <a:xfrm>
            <a:off x="1814600" y="3654568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3"/>
          </p:nvPr>
        </p:nvSpPr>
        <p:spPr>
          <a:xfrm>
            <a:off x="5811898" y="3285154"/>
            <a:ext cx="2176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4"/>
          </p:nvPr>
        </p:nvSpPr>
        <p:spPr>
          <a:xfrm>
            <a:off x="5811900" y="3654568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4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814598" y="1481591"/>
            <a:ext cx="2176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6"/>
          </p:nvPr>
        </p:nvSpPr>
        <p:spPr>
          <a:xfrm>
            <a:off x="1814600" y="1851005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7"/>
          </p:nvPr>
        </p:nvSpPr>
        <p:spPr>
          <a:xfrm>
            <a:off x="5811898" y="1481591"/>
            <a:ext cx="2176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ubTitle" idx="8"/>
          </p:nvPr>
        </p:nvSpPr>
        <p:spPr>
          <a:xfrm>
            <a:off x="5811900" y="1851005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14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4" name="Google Shape;194;p14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" name="Google Shape;195;p14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" name="Google Shape;196;p14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" name="Google Shape;197;p14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8" name="Google Shape;198;p14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9" name="Google Shape;199;p14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0" name="Google Shape;200;p14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77771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5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204" name="Google Shape;204;p15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2473162" y="3385525"/>
            <a:ext cx="48567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Raleway ExtraBold"/>
              <a:buNone/>
              <a:defRPr sz="16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 idx="2"/>
          </p:nvPr>
        </p:nvSpPr>
        <p:spPr>
          <a:xfrm>
            <a:off x="2473174" y="2088475"/>
            <a:ext cx="4856700" cy="12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23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Tajawal"/>
              <a:buNone/>
              <a:defRPr sz="1600"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15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0" name="Google Shape;210;p15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1" name="Google Shape;211;p15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2" name="Google Shape;212;p15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3" name="Google Shape;213;p15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4" name="Google Shape;214;p15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5" name="Google Shape;215;p15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6" name="Google Shape;216;p15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38455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6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20" name="Google Shape;220;p16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1"/>
          </p:nvPr>
        </p:nvSpPr>
        <p:spPr>
          <a:xfrm>
            <a:off x="1451175" y="2989750"/>
            <a:ext cx="1878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2"/>
          </p:nvPr>
        </p:nvSpPr>
        <p:spPr>
          <a:xfrm>
            <a:off x="1451175" y="3459550"/>
            <a:ext cx="1878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16"/>
          <p:cNvSpPr txBox="1">
            <a:spLocks noGrp="1"/>
          </p:cNvSpPr>
          <p:nvPr>
            <p:ph type="subTitle" idx="3"/>
          </p:nvPr>
        </p:nvSpPr>
        <p:spPr>
          <a:xfrm>
            <a:off x="6457825" y="2989750"/>
            <a:ext cx="1878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subTitle" idx="4"/>
          </p:nvPr>
        </p:nvSpPr>
        <p:spPr>
          <a:xfrm>
            <a:off x="6457825" y="3459550"/>
            <a:ext cx="1878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8" name="Google Shape;228;p16"/>
          <p:cNvSpPr txBox="1">
            <a:spLocks noGrp="1"/>
          </p:cNvSpPr>
          <p:nvPr>
            <p:ph type="subTitle" idx="5"/>
          </p:nvPr>
        </p:nvSpPr>
        <p:spPr>
          <a:xfrm>
            <a:off x="3954500" y="2989750"/>
            <a:ext cx="1878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16"/>
          <p:cNvSpPr txBox="1">
            <a:spLocks noGrp="1"/>
          </p:cNvSpPr>
          <p:nvPr>
            <p:ph type="subTitle" idx="6"/>
          </p:nvPr>
        </p:nvSpPr>
        <p:spPr>
          <a:xfrm>
            <a:off x="3954500" y="3459550"/>
            <a:ext cx="1878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0" name="Google Shape;230;p16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1" name="Google Shape;231;p16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2" name="Google Shape;232;p16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3" name="Google Shape;233;p16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4" name="Google Shape;234;p16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5" name="Google Shape;235;p16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6" name="Google Shape;236;p16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16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30486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7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41" name="Google Shape;241;p17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17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1"/>
          </p:nvPr>
        </p:nvSpPr>
        <p:spPr>
          <a:xfrm>
            <a:off x="1455550" y="3389725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2"/>
          </p:nvPr>
        </p:nvSpPr>
        <p:spPr>
          <a:xfrm>
            <a:off x="1455550" y="3822625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3"/>
          </p:nvPr>
        </p:nvSpPr>
        <p:spPr>
          <a:xfrm>
            <a:off x="1455550" y="1573850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4"/>
          </p:nvPr>
        </p:nvSpPr>
        <p:spPr>
          <a:xfrm>
            <a:off x="1455550" y="2006750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5"/>
          </p:nvPr>
        </p:nvSpPr>
        <p:spPr>
          <a:xfrm>
            <a:off x="3998750" y="3389725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6"/>
          </p:nvPr>
        </p:nvSpPr>
        <p:spPr>
          <a:xfrm>
            <a:off x="3998750" y="3822625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7"/>
          </p:nvPr>
        </p:nvSpPr>
        <p:spPr>
          <a:xfrm>
            <a:off x="3998750" y="1573850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8"/>
          </p:nvPr>
        </p:nvSpPr>
        <p:spPr>
          <a:xfrm>
            <a:off x="3998750" y="2006750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9"/>
          </p:nvPr>
        </p:nvSpPr>
        <p:spPr>
          <a:xfrm>
            <a:off x="6541950" y="3389725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subTitle" idx="13"/>
          </p:nvPr>
        </p:nvSpPr>
        <p:spPr>
          <a:xfrm>
            <a:off x="6541950" y="3822625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subTitle" idx="14"/>
          </p:nvPr>
        </p:nvSpPr>
        <p:spPr>
          <a:xfrm>
            <a:off x="6541950" y="1573850"/>
            <a:ext cx="1789500" cy="43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6" name="Google Shape;256;p17"/>
          <p:cNvSpPr txBox="1">
            <a:spLocks noGrp="1"/>
          </p:cNvSpPr>
          <p:nvPr>
            <p:ph type="subTitle" idx="15"/>
          </p:nvPr>
        </p:nvSpPr>
        <p:spPr>
          <a:xfrm>
            <a:off x="6541950" y="2006750"/>
            <a:ext cx="1789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7" name="Google Shape;257;p17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8" name="Google Shape;258;p17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" name="Google Shape;259;p17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0" name="Google Shape;260;p17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17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17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17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4" name="Google Shape;264;p17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47416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8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68" name="Google Shape;268;p18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18"/>
          <p:cNvSpPr txBox="1">
            <a:spLocks noGrp="1"/>
          </p:cNvSpPr>
          <p:nvPr>
            <p:ph type="title" hasCustomPrompt="1"/>
          </p:nvPr>
        </p:nvSpPr>
        <p:spPr>
          <a:xfrm flipH="1">
            <a:off x="6033788" y="3367750"/>
            <a:ext cx="23046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1"/>
          </p:nvPr>
        </p:nvSpPr>
        <p:spPr>
          <a:xfrm flipH="1">
            <a:off x="6033763" y="3980350"/>
            <a:ext cx="23046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81863" y="1347325"/>
            <a:ext cx="23046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4" name="Google Shape;274;p18"/>
          <p:cNvSpPr txBox="1">
            <a:spLocks noGrp="1"/>
          </p:cNvSpPr>
          <p:nvPr>
            <p:ph type="subTitle" idx="3"/>
          </p:nvPr>
        </p:nvSpPr>
        <p:spPr>
          <a:xfrm flipH="1">
            <a:off x="4981838" y="1959925"/>
            <a:ext cx="23046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953113" y="3415150"/>
            <a:ext cx="23046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6" name="Google Shape;276;p18"/>
          <p:cNvSpPr txBox="1">
            <a:spLocks noGrp="1"/>
          </p:cNvSpPr>
          <p:nvPr>
            <p:ph type="subTitle" idx="5"/>
          </p:nvPr>
        </p:nvSpPr>
        <p:spPr>
          <a:xfrm flipH="1">
            <a:off x="1953088" y="4027750"/>
            <a:ext cx="23046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7" name="Google Shape;277;p18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1448588" y="1183950"/>
            <a:ext cx="23046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8" name="Google Shape;278;p18"/>
          <p:cNvSpPr txBox="1">
            <a:spLocks noGrp="1"/>
          </p:cNvSpPr>
          <p:nvPr>
            <p:ph type="subTitle" idx="7"/>
          </p:nvPr>
        </p:nvSpPr>
        <p:spPr>
          <a:xfrm flipH="1">
            <a:off x="1448563" y="1796550"/>
            <a:ext cx="2304600" cy="72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18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0" name="Google Shape;280;p18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18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2" name="Google Shape;282;p18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" name="Google Shape;283;p18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4" name="Google Shape;284;p18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5" name="Google Shape;285;p18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6" name="Google Shape;286;p18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8091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19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290" name="Google Shape;290;p19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19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ubTitle" idx="1"/>
          </p:nvPr>
        </p:nvSpPr>
        <p:spPr>
          <a:xfrm flipH="1">
            <a:off x="1988400" y="2224225"/>
            <a:ext cx="2583600" cy="14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5" name="Google Shape;295;p19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6" name="Google Shape;296;p19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7" name="Google Shape;297;p19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8" name="Google Shape;298;p19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9" name="Google Shape;299;p19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0" name="Google Shape;300;p19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1" name="Google Shape;301;p19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19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6078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306" name="Google Shape;306;p2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Black"/>
              <a:buNone/>
              <a:defRPr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1"/>
          </p:nvPr>
        </p:nvSpPr>
        <p:spPr>
          <a:xfrm flipH="1">
            <a:off x="5159550" y="2224225"/>
            <a:ext cx="2583600" cy="144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1" name="Google Shape;311;p20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2" name="Google Shape;312;p20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3" name="Google Shape;313;p20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4" name="Google Shape;314;p20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5" name="Google Shape;315;p20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6" name="Google Shape;316;p20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7" name="Google Shape;317;p20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8" name="Google Shape;318;p20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17031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1"/>
          <p:cNvGrpSpPr/>
          <p:nvPr/>
        </p:nvGrpSpPr>
        <p:grpSpPr>
          <a:xfrm>
            <a:off x="1506650" y="540000"/>
            <a:ext cx="6773700" cy="4063500"/>
            <a:chOff x="1185100" y="540000"/>
            <a:chExt cx="6773700" cy="4063500"/>
          </a:xfrm>
        </p:grpSpPr>
        <p:sp>
          <p:nvSpPr>
            <p:cNvPr id="322" name="Google Shape;322;p21"/>
            <p:cNvSpPr/>
            <p:nvPr/>
          </p:nvSpPr>
          <p:spPr>
            <a:xfrm>
              <a:off x="1185100" y="996900"/>
              <a:ext cx="6773700" cy="36066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1185100" y="540000"/>
              <a:ext cx="67737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7470700" y="5400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21"/>
          <p:cNvSpPr txBox="1">
            <a:spLocks noGrp="1"/>
          </p:cNvSpPr>
          <p:nvPr>
            <p:ph type="ctrTitle"/>
          </p:nvPr>
        </p:nvSpPr>
        <p:spPr>
          <a:xfrm>
            <a:off x="1970600" y="1075100"/>
            <a:ext cx="5845800" cy="8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1"/>
          </p:nvPr>
        </p:nvSpPr>
        <p:spPr>
          <a:xfrm>
            <a:off x="3306050" y="2456275"/>
            <a:ext cx="3174900" cy="3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2"/>
          </p:nvPr>
        </p:nvSpPr>
        <p:spPr>
          <a:xfrm>
            <a:off x="3688850" y="2769175"/>
            <a:ext cx="2409300" cy="82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8" name="Google Shape;328;p21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9" name="Google Shape;329;p21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0" name="Google Shape;330;p21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" name="Google Shape;331;p21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2" name="Google Shape;332;p21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3" name="Google Shape;333;p21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4" name="Google Shape;334;p21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5" name="Google Shape;335;p21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"/>
          <p:cNvSpPr txBox="1"/>
          <p:nvPr/>
        </p:nvSpPr>
        <p:spPr>
          <a:xfrm>
            <a:off x="2661650" y="3650450"/>
            <a:ext cx="44637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  <p:extLst>
      <p:ext uri="{BB962C8B-B14F-4D97-AF65-F5344CB8AC3E}">
        <p14:creationId xmlns:p14="http://schemas.microsoft.com/office/powerpoint/2010/main" val="256045763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1411050" y="379256"/>
            <a:ext cx="6981000" cy="4385069"/>
            <a:chOff x="1411050" y="379256"/>
            <a:chExt cx="6981000" cy="4385069"/>
          </a:xfrm>
        </p:grpSpPr>
        <p:sp>
          <p:nvSpPr>
            <p:cNvPr id="19" name="Google Shape;19;p3"/>
            <p:cNvSpPr/>
            <p:nvPr/>
          </p:nvSpPr>
          <p:spPr>
            <a:xfrm flipH="1">
              <a:off x="5454429" y="379256"/>
              <a:ext cx="2489700" cy="119640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flipH="1">
              <a:off x="1411050" y="829825"/>
              <a:ext cx="6981000" cy="39345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70850" y="2366563"/>
            <a:ext cx="46614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159975" y="3992000"/>
            <a:ext cx="34830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244000" y="1256362"/>
            <a:ext cx="1299000" cy="106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4" name="Google Shape;24;p3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Google Shape;25;p3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" name="Google Shape;26;p3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" name="Google Shape;27;p3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" name="Google Shape;28;p3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29;p3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31;p3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64355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055325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7423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0947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972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35" name="Google Shape;35;p4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1443550" y="1128325"/>
            <a:ext cx="69159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Google Shape;41;p4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" name="Google Shape;42;p4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" name="Google Shape;43;p4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Google Shape;44;p4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45;p4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46;p4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47;p4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484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5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51" name="Google Shape;51;p5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1751850" y="2885875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751850" y="3355675"/>
            <a:ext cx="25185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5271088" y="2885875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5271095" y="3355675"/>
            <a:ext cx="2518500" cy="8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5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60;p5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" name="Google Shape;61;p5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" name="Google Shape;62;p5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63;p5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64;p5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" name="Google Shape;65;p5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" name="Google Shape;66;p5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5333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70" name="Google Shape;70;p6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6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" name="Google Shape;75;p6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" name="Google Shape;76;p6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" name="Google Shape;77;p6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" name="Google Shape;78;p6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" name="Google Shape;79;p6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" name="Google Shape;81;p6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2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7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85" name="Google Shape;85;p7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7"/>
          <p:cNvSpPr txBox="1">
            <a:spLocks noGrp="1"/>
          </p:cNvSpPr>
          <p:nvPr>
            <p:ph type="title"/>
          </p:nvPr>
        </p:nvSpPr>
        <p:spPr>
          <a:xfrm>
            <a:off x="1406400" y="1667375"/>
            <a:ext cx="2929200" cy="173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1"/>
          </p:nvPr>
        </p:nvSpPr>
        <p:spPr>
          <a:xfrm>
            <a:off x="1406400" y="3397775"/>
            <a:ext cx="2929200" cy="112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7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" name="Google Shape;91;p7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" name="Google Shape;95;p7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" name="Google Shape;96;p7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" name="Google Shape;97;p7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45272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8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01" name="Google Shape;101;p8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2606000" y="1050675"/>
            <a:ext cx="4575000" cy="18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3283988" y="3833075"/>
            <a:ext cx="3219000" cy="89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7" name="Google Shape;107;p8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8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8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8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" name="Google Shape;111;p8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" name="Google Shape;112;p8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8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3875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9"/>
          <p:cNvGrpSpPr/>
          <p:nvPr/>
        </p:nvGrpSpPr>
        <p:grpSpPr>
          <a:xfrm>
            <a:off x="1954088" y="379200"/>
            <a:ext cx="5894825" cy="4385100"/>
            <a:chOff x="1954088" y="379200"/>
            <a:chExt cx="5894825" cy="4385100"/>
          </a:xfrm>
        </p:grpSpPr>
        <p:sp>
          <p:nvSpPr>
            <p:cNvPr id="117" name="Google Shape;117;p9"/>
            <p:cNvSpPr/>
            <p:nvPr/>
          </p:nvSpPr>
          <p:spPr>
            <a:xfrm>
              <a:off x="1954100" y="836100"/>
              <a:ext cx="5894700" cy="39282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7360813" y="379200"/>
              <a:ext cx="4881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954088" y="379200"/>
              <a:ext cx="5406600" cy="4569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2936200" y="1781550"/>
            <a:ext cx="393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2936225" y="2623350"/>
            <a:ext cx="3930600" cy="119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9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23;p9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4" name="Google Shape;124;p9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25;p9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26;p9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27;p9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8" name="Google Shape;128;p9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9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34782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0"/>
          <p:cNvGrpSpPr/>
          <p:nvPr/>
        </p:nvGrpSpPr>
        <p:grpSpPr>
          <a:xfrm>
            <a:off x="931900" y="379200"/>
            <a:ext cx="7939200" cy="4385100"/>
            <a:chOff x="931900" y="379200"/>
            <a:chExt cx="7939200" cy="4385100"/>
          </a:xfrm>
        </p:grpSpPr>
        <p:sp>
          <p:nvSpPr>
            <p:cNvPr id="133" name="Google Shape;133;p10"/>
            <p:cNvSpPr/>
            <p:nvPr/>
          </p:nvSpPr>
          <p:spPr>
            <a:xfrm>
              <a:off x="931900" y="379200"/>
              <a:ext cx="7939200" cy="4385100"/>
            </a:xfrm>
            <a:prstGeom prst="rect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931900" y="379200"/>
              <a:ext cx="73557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287600" y="379200"/>
              <a:ext cx="583500" cy="5727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2291300" y="3388475"/>
            <a:ext cx="5204400" cy="11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0">
            <a:hlinkClick r:id="" action="ppaction://noaction"/>
          </p:cNvPr>
          <p:cNvSpPr/>
          <p:nvPr/>
        </p:nvSpPr>
        <p:spPr>
          <a:xfrm>
            <a:off x="18500" y="3619106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8" name="Google Shape;138;p10">
            <a:hlinkClick r:id="" action="ppaction://noaction"/>
          </p:cNvPr>
          <p:cNvSpPr/>
          <p:nvPr/>
        </p:nvSpPr>
        <p:spPr>
          <a:xfrm>
            <a:off x="18500" y="310653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9" name="Google Shape;139;p10">
            <a:hlinkClick r:id="" action="ppaction://noaction"/>
          </p:cNvPr>
          <p:cNvSpPr/>
          <p:nvPr/>
        </p:nvSpPr>
        <p:spPr>
          <a:xfrm>
            <a:off x="18500" y="2593988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0" name="Google Shape;140;p10">
            <a:hlinkClick r:id="" action="ppaction://noaction"/>
          </p:cNvPr>
          <p:cNvSpPr/>
          <p:nvPr/>
        </p:nvSpPr>
        <p:spPr>
          <a:xfrm>
            <a:off x="18500" y="208141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" name="Google Shape;141;p10">
            <a:hlinkClick r:id="" action="ppaction://noaction"/>
          </p:cNvPr>
          <p:cNvSpPr/>
          <p:nvPr/>
        </p:nvSpPr>
        <p:spPr>
          <a:xfrm>
            <a:off x="18500" y="1568863"/>
            <a:ext cx="732600" cy="519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4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" name="Google Shape;142;p10">
            <a:hlinkClick r:id="" action="ppaction://hlinkshowjump?jump=previousslide"/>
          </p:cNvPr>
          <p:cNvSpPr/>
          <p:nvPr/>
        </p:nvSpPr>
        <p:spPr>
          <a:xfrm>
            <a:off x="18500" y="1057888"/>
            <a:ext cx="732600" cy="519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" name="Google Shape;143;p10">
            <a:hlinkClick r:id="" action="ppaction://noaction"/>
          </p:cNvPr>
          <p:cNvSpPr/>
          <p:nvPr/>
        </p:nvSpPr>
        <p:spPr>
          <a:xfrm>
            <a:off x="18500" y="4244699"/>
            <a:ext cx="732600" cy="5196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4" name="Google Shape;144;p10">
            <a:hlinkClick r:id="rId3" action="ppaction://hlinksldjump"/>
          </p:cNvPr>
          <p:cNvSpPr/>
          <p:nvPr/>
        </p:nvSpPr>
        <p:spPr>
          <a:xfrm>
            <a:off x="18450" y="379200"/>
            <a:ext cx="732600" cy="5727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0571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14050" y="393425"/>
            <a:ext cx="691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Tajawal"/>
              <a:buChar char="■"/>
              <a:defRPr sz="1600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8796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49106" y="1225500"/>
            <a:ext cx="5845800" cy="20526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Crazy Button Workshop</a:t>
            </a:r>
            <a:endParaRPr lang="en-SG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C334BC70-DA5A-895A-4BA6-E95B5450C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9100" y="3025314"/>
            <a:ext cx="5845800" cy="5817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WebSocket?</a:t>
            </a: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982897" y="1328982"/>
            <a:ext cx="6448994" cy="31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Real time communication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Full duplex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Once button pressed, position will be updated on all players’ screen</a:t>
            </a:r>
            <a:endParaRPr sz="16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6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6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 idx="4294967295"/>
          </p:nvPr>
        </p:nvSpPr>
        <p:spPr>
          <a:xfrm>
            <a:off x="462430" y="2026267"/>
            <a:ext cx="3078629" cy="10909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</a:t>
            </a:r>
            <a:br>
              <a:rPr lang="en" dirty="0"/>
            </a:br>
            <a:r>
              <a:rPr lang="en" dirty="0"/>
              <a:t>alternative</a:t>
            </a:r>
            <a:br>
              <a:rPr lang="en" dirty="0"/>
            </a:br>
            <a:r>
              <a:rPr lang="en" dirty="0"/>
              <a:t>protocols?</a:t>
            </a:r>
            <a:endParaRPr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6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6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chart of different types of computer components&#10;&#10;Description automatically generated">
            <a:extLst>
              <a:ext uri="{FF2B5EF4-FFF2-40B4-BE49-F238E27FC236}">
                <a16:creationId xmlns:a16="http://schemas.microsoft.com/office/drawing/2014/main" id="{6D9D2CCB-D5B5-2AF1-E014-78C0C4BCD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0"/>
          <a:stretch/>
        </p:blipFill>
        <p:spPr>
          <a:xfrm>
            <a:off x="4061012" y="0"/>
            <a:ext cx="4356847" cy="508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2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6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6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4E4582D-C409-5ACC-3062-23F903015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76" y="0"/>
            <a:ext cx="5143500" cy="5143500"/>
          </a:xfrm>
          <a:prstGeom prst="rect">
            <a:avLst/>
          </a:prstGeom>
        </p:spPr>
      </p:pic>
      <p:sp>
        <p:nvSpPr>
          <p:cNvPr id="5" name="Google Shape;220;p26">
            <a:extLst>
              <a:ext uri="{FF2B5EF4-FFF2-40B4-BE49-F238E27FC236}">
                <a16:creationId xmlns:a16="http://schemas.microsoft.com/office/drawing/2014/main" id="{63914D49-C012-8005-6B28-820DAAA028E9}"/>
              </a:ext>
            </a:extLst>
          </p:cNvPr>
          <p:cNvSpPr txBox="1">
            <a:spLocks/>
          </p:cNvSpPr>
          <p:nvPr/>
        </p:nvSpPr>
        <p:spPr>
          <a:xfrm>
            <a:off x="462430" y="2026267"/>
            <a:ext cx="3078629" cy="109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sz="30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API Architectural Styles</a:t>
            </a:r>
          </a:p>
        </p:txBody>
      </p:sp>
    </p:spTree>
    <p:extLst>
      <p:ext uri="{BB962C8B-B14F-4D97-AF65-F5344CB8AC3E}">
        <p14:creationId xmlns:p14="http://schemas.microsoft.com/office/powerpoint/2010/main" val="101687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overall model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overall model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Laptop request server for handshake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Server respond with handshake confirmation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Server push data to client when: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New player enters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Button is clicked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A player left</a:t>
            </a:r>
          </a:p>
          <a:p>
            <a:pPr indent="-381000">
              <a:spcBef>
                <a:spcPts val="600"/>
              </a:spcBef>
              <a:buSzPts val="2400"/>
              <a:buChar char="◎"/>
            </a:pPr>
            <a:r>
              <a:rPr lang="en" sz="1600" dirty="0"/>
              <a:t>Laptop process data from server</a:t>
            </a:r>
            <a:endParaRPr sz="1600" dirty="0"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connection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00" y="1705001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377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3293325" y="2394150"/>
            <a:ext cx="29613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4196775" y="1993950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Handshake?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9"/>
          <p:cNvSpPr/>
          <p:nvPr/>
        </p:nvSpPr>
        <p:spPr>
          <a:xfrm rot="10800000">
            <a:off x="3223700" y="2394138"/>
            <a:ext cx="29613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4490000" y="2716200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OK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3223700" y="2321088"/>
            <a:ext cx="3027000" cy="501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400" y="2027138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5620050" y="1658363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“player_connected”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player connected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01072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/>
          <p:nvPr/>
        </p:nvSpPr>
        <p:spPr>
          <a:xfrm rot="-704208">
            <a:off x="3326994" y="3346390"/>
            <a:ext cx="2961416" cy="3554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 txBox="1"/>
          <p:nvPr/>
        </p:nvSpPr>
        <p:spPr>
          <a:xfrm rot="-705405">
            <a:off x="4153766" y="2953816"/>
            <a:ext cx="1154316" cy="40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Handshake?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p30"/>
          <p:cNvSpPr/>
          <p:nvPr/>
        </p:nvSpPr>
        <p:spPr>
          <a:xfrm rot="10095792">
            <a:off x="3288023" y="3355898"/>
            <a:ext cx="2961416" cy="3554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/>
          <p:nvPr/>
        </p:nvSpPr>
        <p:spPr>
          <a:xfrm rot="-702662">
            <a:off x="4684261" y="3675394"/>
            <a:ext cx="428622" cy="40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OK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6" name="Google Shape;266;p30"/>
          <p:cNvSpPr/>
          <p:nvPr/>
        </p:nvSpPr>
        <p:spPr>
          <a:xfrm rot="-704319">
            <a:off x="3294036" y="3273444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300877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600" y="2242675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5753250" y="187390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“player_connected”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30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button was pressed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01072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300877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 rot="-704319">
            <a:off x="3294036" y="3273444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74701" y="1295100"/>
            <a:ext cx="585699" cy="6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2883050" y="95167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“button_pressed”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578776" y="4420875"/>
            <a:ext cx="585699" cy="6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3187125" y="407745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“button_pressed”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325" y="2348600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5598975" y="1979825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“new_button_location”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player disconnects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1010726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/>
          <p:nvPr/>
        </p:nvSpPr>
        <p:spPr>
          <a:xfrm rot="516428">
            <a:off x="3207419" y="2159000"/>
            <a:ext cx="3026890" cy="501198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00" y="3008776"/>
            <a:ext cx="2474851" cy="17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825" y="2304075"/>
            <a:ext cx="702601" cy="70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 rot="-704319">
            <a:off x="3294036" y="3273444"/>
            <a:ext cx="3027314" cy="50128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4452500" y="3204525"/>
            <a:ext cx="710400" cy="7104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202" y="1565872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/>
        </p:nvSpPr>
        <p:spPr>
          <a:xfrm>
            <a:off x="5591475" y="1935300"/>
            <a:ext cx="210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“player_disconnected”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816375" y="1591475"/>
            <a:ext cx="3177656" cy="26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1: Introduction</a:t>
            </a:r>
            <a:endParaRPr b="1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dirty="0"/>
              <a:t>Client-Server </a:t>
            </a:r>
            <a:r>
              <a:rPr lang="en" dirty="0">
                <a:solidFill>
                  <a:srgbClr val="2C3E50"/>
                </a:solidFill>
                <a:highlight>
                  <a:srgbClr val="FFFFFF"/>
                </a:highlight>
              </a:rPr>
              <a:t>Architecture</a:t>
            </a:r>
            <a:endParaRPr lang="en-SG" dirty="0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-SG" dirty="0">
                <a:solidFill>
                  <a:srgbClr val="2C3E50"/>
                </a:solidFill>
                <a:highlight>
                  <a:srgbClr val="FFFFFF"/>
                </a:highlight>
              </a:rPr>
              <a:t>WebSocket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dirty="0">
                <a:solidFill>
                  <a:srgbClr val="2C3E50"/>
                </a:solidFill>
                <a:highlight>
                  <a:srgbClr val="FFFFFF"/>
                </a:highlight>
              </a:rPr>
              <a:t>Overall model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dirty="0">
                <a:solidFill>
                  <a:srgbClr val="2C3E50"/>
                </a:solidFill>
                <a:highlight>
                  <a:srgbClr val="FFFFFF"/>
                </a:highlight>
              </a:rPr>
              <a:t>Frontend codes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" dirty="0">
                <a:solidFill>
                  <a:srgbClr val="2C3E50"/>
                </a:solidFill>
                <a:highlight>
                  <a:srgbClr val="FFFFFF"/>
                </a:highlight>
              </a:rPr>
              <a:t>Backend codes</a:t>
            </a:r>
            <a:endParaRPr dirty="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82;p14">
            <a:extLst>
              <a:ext uri="{FF2B5EF4-FFF2-40B4-BE49-F238E27FC236}">
                <a16:creationId xmlns:a16="http://schemas.microsoft.com/office/drawing/2014/main" id="{25E4369C-6BD5-9319-54C9-063182984A0C}"/>
              </a:ext>
            </a:extLst>
          </p:cNvPr>
          <p:cNvSpPr txBox="1">
            <a:spLocks/>
          </p:cNvSpPr>
          <p:nvPr/>
        </p:nvSpPr>
        <p:spPr>
          <a:xfrm>
            <a:off x="5079999" y="1591475"/>
            <a:ext cx="3376247" cy="26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1pPr>
            <a:lvl2pPr marL="914400" marR="0" lvl="1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2pPr>
            <a:lvl3pPr marL="1371600" marR="0" lvl="2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3pPr>
            <a:lvl4pPr marL="1828800" marR="0" lvl="3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4pPr>
            <a:lvl5pPr marL="2286000" marR="0" lvl="4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5pPr>
            <a:lvl6pPr marL="2743200" marR="0" lvl="5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6pPr>
            <a:lvl7pPr marL="3200400" marR="0" lvl="6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●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7pPr>
            <a:lvl8pPr marL="3657600" marR="0" lvl="7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○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8pPr>
            <a:lvl9pPr marL="4114800" marR="0" lvl="8" indent="-3302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jawal"/>
              <a:buChar char="■"/>
              <a:defRPr sz="1600" b="0" i="0" u="none" strike="noStrike" cap="none">
                <a:solidFill>
                  <a:schemeClr val="dk2"/>
                </a:solidFill>
                <a:latin typeface="Tajawal"/>
                <a:ea typeface="Tajawal"/>
                <a:cs typeface="Tajawal"/>
                <a:sym typeface="Tajawal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SG" b="1" dirty="0"/>
              <a:t>Part 2: </a:t>
            </a:r>
            <a:r>
              <a:rPr lang="en-GB" b="1" dirty="0"/>
              <a:t>Live Coding</a:t>
            </a:r>
          </a:p>
          <a:p>
            <a:pPr indent="-355600">
              <a:spcBef>
                <a:spcPts val="600"/>
              </a:spcBef>
              <a:buSzPts val="2000"/>
              <a:buFont typeface="Tajawal"/>
              <a:buChar char="◎"/>
            </a:pPr>
            <a:r>
              <a:rPr lang="en-GB" dirty="0"/>
              <a:t>Frontend (HTML, JS and CSS)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◎"/>
            </a:pPr>
            <a:r>
              <a:rPr lang="en-GB" dirty="0"/>
              <a:t>Backend (Python)</a:t>
            </a:r>
          </a:p>
          <a:p>
            <a:pPr indent="-355600">
              <a:spcBef>
                <a:spcPts val="600"/>
              </a:spcBef>
              <a:buSzPts val="2000"/>
              <a:buFont typeface="Tajawal"/>
              <a:buChar char="◎"/>
            </a:pPr>
            <a:endParaRPr lang="en-SG" dirty="0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1689082" y="472637"/>
            <a:ext cx="2030341" cy="5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4294967295"/>
          </p:nvPr>
        </p:nvSpPr>
        <p:spPr>
          <a:xfrm>
            <a:off x="5629619" y="468429"/>
            <a:ext cx="2677099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75" y="1010720"/>
            <a:ext cx="2587157" cy="382798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977" y="1918835"/>
            <a:ext cx="2103226" cy="20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/>
          <p:nvPr/>
        </p:nvSpPr>
        <p:spPr>
          <a:xfrm>
            <a:off x="4410600" y="2807075"/>
            <a:ext cx="1008600" cy="403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3.1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codes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on Frontend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1023025" y="1437970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A button for players to click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Button move to random location on every player’s screen when it is clicked</a:t>
            </a:r>
            <a:endParaRPr lang="en-GB" dirty="0"/>
          </a:p>
          <a:p>
            <a:pPr indent="-381000">
              <a:spcBef>
                <a:spcPts val="600"/>
              </a:spcBef>
              <a:buSzPts val="2400"/>
              <a:buChar char="◎"/>
            </a:pPr>
            <a:r>
              <a:rPr lang="en-GB" sz="1600" dirty="0"/>
              <a:t>Leaderboard to show a list of connected players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You at the top of the list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Show score of every player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JS and CSS</a:t>
            </a:r>
            <a:endParaRPr/>
          </a:p>
        </p:txBody>
      </p:sp>
      <p:sp>
        <p:nvSpPr>
          <p:cNvPr id="337" name="Google Shape;337;p3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13" y="1010720"/>
            <a:ext cx="3827979" cy="382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tags</a:t>
            </a: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body" idx="1"/>
          </p:nvPr>
        </p:nvSpPr>
        <p:spPr>
          <a:xfrm>
            <a:off x="1023025" y="1272717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&lt;html&gt;...&lt;/html&gt;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Put everything inside except &lt;!DOCTYPE html&gt;</a:t>
            </a:r>
          </a:p>
          <a:p>
            <a:pPr indent="-381000">
              <a:spcBef>
                <a:spcPts val="600"/>
              </a:spcBef>
              <a:buSzPts val="2400"/>
              <a:buChar char="◎"/>
            </a:pPr>
            <a:r>
              <a:rPr lang="en" sz="1600" dirty="0"/>
              <a:t>&lt;head&gt;...&lt;/head&gt;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Title</a:t>
            </a:r>
          </a:p>
          <a:p>
            <a:pPr indent="-381000">
              <a:spcBef>
                <a:spcPts val="600"/>
              </a:spcBef>
              <a:buSzPts val="2400"/>
              <a:buChar char="◎"/>
            </a:pPr>
            <a:r>
              <a:rPr lang="en" sz="1600" dirty="0"/>
              <a:t>&lt;body&gt;...&lt;/body&gt;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Main content</a:t>
            </a:r>
          </a:p>
          <a:p>
            <a:pPr indent="-381000">
              <a:spcBef>
                <a:spcPts val="600"/>
              </a:spcBef>
              <a:buSzPts val="2400"/>
              <a:buChar char="◎"/>
            </a:pPr>
            <a:r>
              <a:rPr lang="en" sz="1600" dirty="0"/>
              <a:t>&lt;script&gt;...&lt;/script&gt;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Javascript functions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345" name="Google Shape;345;p3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00" y="963295"/>
            <a:ext cx="4629007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/>
          <p:nvPr/>
        </p:nvSpPr>
        <p:spPr>
          <a:xfrm>
            <a:off x="2177875" y="1479750"/>
            <a:ext cx="4788275" cy="1021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54" name="Google Shape;354;p39"/>
          <p:cNvSpPr/>
          <p:nvPr/>
        </p:nvSpPr>
        <p:spPr>
          <a:xfrm>
            <a:off x="2177875" y="2128625"/>
            <a:ext cx="4788275" cy="2294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61" name="Google Shape;3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275" y="2095015"/>
            <a:ext cx="5151450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/>
          <p:nvPr/>
        </p:nvSpPr>
        <p:spPr>
          <a:xfrm>
            <a:off x="2191925" y="2095025"/>
            <a:ext cx="3078175" cy="460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of index.html</a:t>
            </a:r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738" y="1010720"/>
            <a:ext cx="2124529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76" name="Google Shape;3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350" y="1010720"/>
            <a:ext cx="2329290" cy="382798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/>
          <p:nvPr/>
        </p:nvSpPr>
        <p:spPr>
          <a:xfrm>
            <a:off x="3342800" y="1409075"/>
            <a:ext cx="2458425" cy="25178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78" name="Google Shape;378;p42"/>
          <p:cNvSpPr/>
          <p:nvPr/>
        </p:nvSpPr>
        <p:spPr>
          <a:xfrm>
            <a:off x="3342800" y="3926950"/>
            <a:ext cx="2458425" cy="2952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79" name="Google Shape;379;p42"/>
          <p:cNvSpPr/>
          <p:nvPr/>
        </p:nvSpPr>
        <p:spPr>
          <a:xfrm>
            <a:off x="3342788" y="4325300"/>
            <a:ext cx="2458425" cy="2952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0" name="Google Shape;380;p42"/>
          <p:cNvSpPr/>
          <p:nvPr/>
        </p:nvSpPr>
        <p:spPr>
          <a:xfrm>
            <a:off x="3342775" y="1162175"/>
            <a:ext cx="2458425" cy="246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163" y="2124932"/>
            <a:ext cx="2339675" cy="8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ctrTitle" idx="4294967295"/>
          </p:nvPr>
        </p:nvSpPr>
        <p:spPr>
          <a:xfrm>
            <a:off x="0" y="592138"/>
            <a:ext cx="91440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Hello!</a:t>
            </a:r>
            <a:endParaRPr sz="6000" b="1"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4294967295"/>
          </p:nvPr>
        </p:nvSpPr>
        <p:spPr>
          <a:xfrm>
            <a:off x="0" y="1707124"/>
            <a:ext cx="9144000" cy="742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Bryan</a:t>
            </a:r>
            <a:endParaRPr sz="3600" b="1"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9;p19">
            <a:extLst>
              <a:ext uri="{FF2B5EF4-FFF2-40B4-BE49-F238E27FC236}">
                <a16:creationId xmlns:a16="http://schemas.microsoft.com/office/drawing/2014/main" id="{06D2DE0E-CA31-6B28-B701-EC5F78F5F509}"/>
              </a:ext>
            </a:extLst>
          </p:cNvPr>
          <p:cNvSpPr txBox="1">
            <a:spLocks/>
          </p:cNvSpPr>
          <p:nvPr/>
        </p:nvSpPr>
        <p:spPr>
          <a:xfrm>
            <a:off x="0" y="2485558"/>
            <a:ext cx="9144000" cy="742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GB" sz="1600" dirty="0">
                <a:latin typeface="Tajawal" panose="00000500000000000000" pitchFamily="2" charset="-78"/>
                <a:cs typeface="Tajawal" panose="00000500000000000000" pitchFamily="2" charset="-78"/>
              </a:rPr>
              <a:t>Year 4 Business and Computer Science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238" y="1637090"/>
            <a:ext cx="4123525" cy="18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/>
          <p:nvPr/>
        </p:nvSpPr>
        <p:spPr>
          <a:xfrm>
            <a:off x="2396975" y="2545200"/>
            <a:ext cx="4350075" cy="2744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6" name="Google Shape;396;p44"/>
          <p:cNvSpPr/>
          <p:nvPr/>
        </p:nvSpPr>
        <p:spPr>
          <a:xfrm>
            <a:off x="2396950" y="2819675"/>
            <a:ext cx="4350075" cy="3182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03" name="Google Shape;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010720"/>
            <a:ext cx="6362700" cy="38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4" name="Google Shape;404;p45"/>
          <p:cNvSpPr/>
          <p:nvPr/>
        </p:nvSpPr>
        <p:spPr>
          <a:xfrm>
            <a:off x="1390650" y="1198925"/>
            <a:ext cx="755700" cy="71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11" name="Google Shape;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500" y="963295"/>
            <a:ext cx="4629007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/>
          <p:nvPr/>
        </p:nvSpPr>
        <p:spPr>
          <a:xfrm>
            <a:off x="2177875" y="2667100"/>
            <a:ext cx="4788275" cy="1020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13" name="Google Shape;413;p46"/>
          <p:cNvSpPr/>
          <p:nvPr/>
        </p:nvSpPr>
        <p:spPr>
          <a:xfrm>
            <a:off x="2177863" y="3771100"/>
            <a:ext cx="4788275" cy="1020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Helper functions</a:t>
            </a: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00" y="1010720"/>
            <a:ext cx="5763191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clearPlayerList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00" y="1810975"/>
            <a:ext cx="7837375" cy="15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33" name="Google Shape;433;p4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/>
          <p:nvPr/>
        </p:nvSpPr>
        <p:spPr>
          <a:xfrm>
            <a:off x="1291250" y="1251725"/>
            <a:ext cx="6561525" cy="227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36" name="Google Shape;436;p49"/>
          <p:cNvSpPr/>
          <p:nvPr/>
        </p:nvSpPr>
        <p:spPr>
          <a:xfrm>
            <a:off x="963450" y="1593150"/>
            <a:ext cx="7222200" cy="2457900"/>
          </a:xfrm>
          <a:prstGeom prst="bracePai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9"/>
          <p:cNvSpPr/>
          <p:nvPr/>
        </p:nvSpPr>
        <p:spPr>
          <a:xfrm>
            <a:off x="3160275" y="1057275"/>
            <a:ext cx="1072225" cy="194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playerListData</a:t>
            </a: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44" name="Google Shape;444;p50"/>
          <p:cNvSpPr txBox="1"/>
          <p:nvPr/>
        </p:nvSpPr>
        <p:spPr>
          <a:xfrm>
            <a:off x="2278500" y="1517400"/>
            <a:ext cx="45870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{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“SdxtrkjLGVUlkjhnuiYTFTR”: 0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“6ppaCTQL4rjH1r7jAAAD0”: 1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“1iiPOUOJQKVh6ol9AAABs”: 2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Source Sans Pro"/>
                <a:ea typeface="Source Sans Pro"/>
                <a:cs typeface="Source Sans Pro"/>
                <a:sym typeface="Source Sans Pro"/>
              </a:rPr>
              <a:t>									}</a:t>
            </a:r>
            <a:endParaRPr sz="2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50"/>
          <p:cNvSpPr/>
          <p:nvPr/>
        </p:nvSpPr>
        <p:spPr>
          <a:xfrm rot="5400000">
            <a:off x="4027475" y="202100"/>
            <a:ext cx="291000" cy="33159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446" name="Google Shape;446;p50"/>
          <p:cNvSpPr txBox="1"/>
          <p:nvPr/>
        </p:nvSpPr>
        <p:spPr>
          <a:xfrm>
            <a:off x="3912200" y="1077925"/>
            <a:ext cx="634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sid</a:t>
            </a:r>
            <a:endParaRPr sz="25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50"/>
          <p:cNvSpPr txBox="1"/>
          <p:nvPr/>
        </p:nvSpPr>
        <p:spPr>
          <a:xfrm>
            <a:off x="5782425" y="1077938"/>
            <a:ext cx="1035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</a:t>
            </a:r>
            <a:endParaRPr sz="25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Google Shape;448;p50"/>
          <p:cNvSpPr/>
          <p:nvPr/>
        </p:nvSpPr>
        <p:spPr>
          <a:xfrm rot="5400000">
            <a:off x="6064900" y="1560200"/>
            <a:ext cx="291000" cy="5997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449" name="Google Shape;4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64" y="4053475"/>
            <a:ext cx="4377075" cy="5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/>
          <p:nvPr/>
        </p:nvSpPr>
        <p:spPr>
          <a:xfrm>
            <a:off x="1502100" y="1973175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0"/>
          <p:cNvSpPr/>
          <p:nvPr/>
        </p:nvSpPr>
        <p:spPr>
          <a:xfrm>
            <a:off x="1502100" y="237765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0"/>
          <p:cNvSpPr/>
          <p:nvPr/>
        </p:nvSpPr>
        <p:spPr>
          <a:xfrm>
            <a:off x="1502100" y="276585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58" name="Google Shape;458;p5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1"/>
          <p:cNvSpPr/>
          <p:nvPr/>
        </p:nvSpPr>
        <p:spPr>
          <a:xfrm>
            <a:off x="1291238" y="1666150"/>
            <a:ext cx="6561525" cy="227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66" name="Google Shape;466;p5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67" name="Google Shape;467;p52"/>
          <p:cNvSpPr txBox="1"/>
          <p:nvPr/>
        </p:nvSpPr>
        <p:spPr>
          <a:xfrm>
            <a:off x="1017450" y="1287725"/>
            <a:ext cx="710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Eg. sid = “SdxtrkjLGVUlkjhnuiYTFTR”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2629900" y="1322350"/>
            <a:ext cx="725150" cy="5772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9" name="Google Shape;469;p52"/>
          <p:cNvSpPr txBox="1"/>
          <p:nvPr/>
        </p:nvSpPr>
        <p:spPr>
          <a:xfrm>
            <a:off x="1485338" y="2792025"/>
            <a:ext cx="299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playerID = “Sdxt”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0" name="Google Shape;470;p52"/>
          <p:cNvSpPr/>
          <p:nvPr/>
        </p:nvSpPr>
        <p:spPr>
          <a:xfrm rot="5398548">
            <a:off x="2626094" y="2259228"/>
            <a:ext cx="7104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76" name="Google Shape;476;p5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77" name="Google Shape;4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057270"/>
            <a:ext cx="62960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3"/>
          <p:cNvSpPr/>
          <p:nvPr/>
        </p:nvSpPr>
        <p:spPr>
          <a:xfrm>
            <a:off x="1291250" y="231002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79" name="Google Shape;479;p53"/>
          <p:cNvSpPr/>
          <p:nvPr/>
        </p:nvSpPr>
        <p:spPr>
          <a:xfrm>
            <a:off x="1291238" y="292127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80" name="Google Shape;480;p53"/>
          <p:cNvSpPr/>
          <p:nvPr/>
        </p:nvSpPr>
        <p:spPr>
          <a:xfrm>
            <a:off x="1291238" y="3576925"/>
            <a:ext cx="6561525" cy="4504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81" name="Google Shape;481;p53"/>
          <p:cNvSpPr/>
          <p:nvPr/>
        </p:nvSpPr>
        <p:spPr>
          <a:xfrm>
            <a:off x="1291250" y="1859575"/>
            <a:ext cx="6561525" cy="2896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get started!!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88" name="Google Shape;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162045"/>
            <a:ext cx="69913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/>
          <p:nvPr/>
        </p:nvSpPr>
        <p:spPr>
          <a:xfrm>
            <a:off x="945350" y="1206325"/>
            <a:ext cx="7253300" cy="10435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13" y="1733000"/>
            <a:ext cx="808217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/>
          <p:nvPr/>
        </p:nvSpPr>
        <p:spPr>
          <a:xfrm>
            <a:off x="416500" y="2272350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98" name="Google Shape;498;p55"/>
          <p:cNvSpPr/>
          <p:nvPr/>
        </p:nvSpPr>
        <p:spPr>
          <a:xfrm>
            <a:off x="2182275" y="2272350"/>
            <a:ext cx="7558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99" name="Google Shape;499;p55"/>
          <p:cNvSpPr/>
          <p:nvPr/>
        </p:nvSpPr>
        <p:spPr>
          <a:xfrm>
            <a:off x="3086100" y="2272350"/>
            <a:ext cx="65127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00" name="Google Shape;500;p55"/>
          <p:cNvSpPr/>
          <p:nvPr/>
        </p:nvSpPr>
        <p:spPr>
          <a:xfrm>
            <a:off x="3937175" y="2272350"/>
            <a:ext cx="19982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13" y="1733000"/>
            <a:ext cx="808217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/>
          <p:nvPr/>
        </p:nvSpPr>
        <p:spPr>
          <a:xfrm>
            <a:off x="416500" y="25165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09" name="Google Shape;509;p56"/>
          <p:cNvSpPr/>
          <p:nvPr/>
        </p:nvSpPr>
        <p:spPr>
          <a:xfrm>
            <a:off x="416500" y="27470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15" name="Google Shape;515;p5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>
            <a:off x="3273175" y="2005600"/>
            <a:ext cx="2597650" cy="340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23" name="Google Shape;523;p5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24" name="Google Shape;5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1162045"/>
            <a:ext cx="69913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8"/>
          <p:cNvSpPr/>
          <p:nvPr/>
        </p:nvSpPr>
        <p:spPr>
          <a:xfrm>
            <a:off x="945350" y="2257225"/>
            <a:ext cx="7253300" cy="10435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31" name="Google Shape;531;p5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88" y="1836601"/>
            <a:ext cx="8204824" cy="1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9"/>
          <p:cNvSpPr/>
          <p:nvPr/>
        </p:nvSpPr>
        <p:spPr>
          <a:xfrm>
            <a:off x="416500" y="239102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34" name="Google Shape;534;p59"/>
          <p:cNvSpPr/>
          <p:nvPr/>
        </p:nvSpPr>
        <p:spPr>
          <a:xfrm>
            <a:off x="2063875" y="2391025"/>
            <a:ext cx="7632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35" name="Google Shape;535;p59"/>
          <p:cNvSpPr/>
          <p:nvPr/>
        </p:nvSpPr>
        <p:spPr>
          <a:xfrm>
            <a:off x="3030350" y="2391025"/>
            <a:ext cx="209835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41" name="Google Shape;541;p6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88" y="1836601"/>
            <a:ext cx="8204824" cy="13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0"/>
          <p:cNvSpPr/>
          <p:nvPr/>
        </p:nvSpPr>
        <p:spPr>
          <a:xfrm>
            <a:off x="416500" y="2620450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44" name="Google Shape;544;p60"/>
          <p:cNvSpPr/>
          <p:nvPr/>
        </p:nvSpPr>
        <p:spPr>
          <a:xfrm>
            <a:off x="416500" y="2886875"/>
            <a:ext cx="83110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50" name="Google Shape;550;p6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51" name="Google Shape;5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1"/>
          <p:cNvSpPr/>
          <p:nvPr/>
        </p:nvSpPr>
        <p:spPr>
          <a:xfrm>
            <a:off x="3273175" y="2346025"/>
            <a:ext cx="2597650" cy="9769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reDrawPlayerList</a:t>
            </a:r>
            <a:endParaRPr/>
          </a:p>
        </p:txBody>
      </p:sp>
      <p:sp>
        <p:nvSpPr>
          <p:cNvPr id="558" name="Google Shape;558;p6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549" y="1741350"/>
            <a:ext cx="5716925" cy="16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/>
          <p:nvPr/>
        </p:nvSpPr>
        <p:spPr>
          <a:xfrm>
            <a:off x="1620138" y="2243050"/>
            <a:ext cx="590372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61" name="Google Shape;561;p62"/>
          <p:cNvSpPr/>
          <p:nvPr/>
        </p:nvSpPr>
        <p:spPr>
          <a:xfrm>
            <a:off x="1620138" y="2595275"/>
            <a:ext cx="590372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62" name="Google Shape;562;p62"/>
          <p:cNvSpPr/>
          <p:nvPr/>
        </p:nvSpPr>
        <p:spPr>
          <a:xfrm>
            <a:off x="4921473" y="1890825"/>
            <a:ext cx="1768775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68" name="Google Shape;568;p6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69" name="Google Shape;5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13" y="1717577"/>
            <a:ext cx="2286775" cy="1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3"/>
          <p:cNvSpPr/>
          <p:nvPr/>
        </p:nvSpPr>
        <p:spPr>
          <a:xfrm>
            <a:off x="2916350" y="1857375"/>
            <a:ext cx="3050700" cy="1613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63"/>
          <p:cNvSpPr/>
          <p:nvPr/>
        </p:nvSpPr>
        <p:spPr>
          <a:xfrm>
            <a:off x="2496125" y="2958350"/>
            <a:ext cx="8067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be building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A platform with:</a:t>
            </a:r>
            <a:endParaRPr lang="en-SG" sz="1600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SG" sz="1600" dirty="0"/>
              <a:t>Button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It moves to a random location when it is pressed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Leaderboard</a:t>
            </a: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drawPlayerList</a:t>
            </a:r>
            <a:endParaRPr/>
          </a:p>
        </p:txBody>
      </p:sp>
      <p:sp>
        <p:nvSpPr>
          <p:cNvPr id="577" name="Google Shape;577;p6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78" name="Google Shape;5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625" y="1717574"/>
            <a:ext cx="2286750" cy="29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625" y="1717573"/>
            <a:ext cx="2241875" cy="1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585" name="Google Shape;585;p6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50" y="978120"/>
            <a:ext cx="4212104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592" name="Google Shape;592;p6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93" name="Google Shape;5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263" y="1865590"/>
            <a:ext cx="6173475" cy="14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6"/>
          <p:cNvSpPr/>
          <p:nvPr/>
        </p:nvSpPr>
        <p:spPr>
          <a:xfrm>
            <a:off x="4732025" y="1921025"/>
            <a:ext cx="2513600" cy="2664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95" name="Google Shape;595;p66"/>
          <p:cNvSpPr/>
          <p:nvPr/>
        </p:nvSpPr>
        <p:spPr>
          <a:xfrm>
            <a:off x="1400925" y="2227350"/>
            <a:ext cx="6342150" cy="9869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601" name="Google Shape;6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8" y="392950"/>
            <a:ext cx="7768733" cy="4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/>
          <p:nvPr/>
        </p:nvSpPr>
        <p:spPr>
          <a:xfrm>
            <a:off x="687619" y="600075"/>
            <a:ext cx="2916525" cy="41497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03" name="Google Shape;603;p67"/>
          <p:cNvSpPr/>
          <p:nvPr/>
        </p:nvSpPr>
        <p:spPr>
          <a:xfrm>
            <a:off x="3604150" y="600075"/>
            <a:ext cx="2701275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04" name="Google Shape;604;p67"/>
          <p:cNvSpPr/>
          <p:nvPr/>
        </p:nvSpPr>
        <p:spPr>
          <a:xfrm>
            <a:off x="6305425" y="600075"/>
            <a:ext cx="2098950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05" name="Google Shape;605;p67"/>
          <p:cNvSpPr/>
          <p:nvPr/>
        </p:nvSpPr>
        <p:spPr>
          <a:xfrm>
            <a:off x="3604150" y="2516250"/>
            <a:ext cx="4800225" cy="22343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moveButtonToLocation</a:t>
            </a:r>
            <a:endParaRPr/>
          </a:p>
        </p:txBody>
      </p:sp>
      <p:sp>
        <p:nvSpPr>
          <p:cNvPr id="611" name="Google Shape;611;p6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12" name="Google Shape;6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900" y="1382165"/>
            <a:ext cx="5342200" cy="23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8"/>
          <p:cNvSpPr/>
          <p:nvPr/>
        </p:nvSpPr>
        <p:spPr>
          <a:xfrm>
            <a:off x="1719000" y="1382175"/>
            <a:ext cx="5706000" cy="6573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4" name="Google Shape;614;p68"/>
          <p:cNvSpPr/>
          <p:nvPr/>
        </p:nvSpPr>
        <p:spPr>
          <a:xfrm>
            <a:off x="5036150" y="1382175"/>
            <a:ext cx="1306000" cy="6573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15" name="Google Shape;615;p68"/>
          <p:cNvSpPr/>
          <p:nvPr/>
        </p:nvSpPr>
        <p:spPr>
          <a:xfrm>
            <a:off x="1719000" y="2410950"/>
            <a:ext cx="5706000" cy="12297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621" name="Google Shape;6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28" y="392950"/>
            <a:ext cx="7768733" cy="43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9"/>
          <p:cNvSpPr/>
          <p:nvPr/>
        </p:nvSpPr>
        <p:spPr>
          <a:xfrm>
            <a:off x="687619" y="600075"/>
            <a:ext cx="2916525" cy="41497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23" name="Google Shape;623;p69"/>
          <p:cNvSpPr/>
          <p:nvPr/>
        </p:nvSpPr>
        <p:spPr>
          <a:xfrm>
            <a:off x="3604150" y="600075"/>
            <a:ext cx="2701275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24" name="Google Shape;624;p69"/>
          <p:cNvSpPr/>
          <p:nvPr/>
        </p:nvSpPr>
        <p:spPr>
          <a:xfrm>
            <a:off x="6305425" y="600075"/>
            <a:ext cx="2098950" cy="1916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25" name="Google Shape;625;p69"/>
          <p:cNvSpPr/>
          <p:nvPr/>
        </p:nvSpPr>
        <p:spPr>
          <a:xfrm>
            <a:off x="3604150" y="2516250"/>
            <a:ext cx="4800225" cy="22343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26" name="Google Shape;626;p69"/>
          <p:cNvSpPr/>
          <p:nvPr/>
        </p:nvSpPr>
        <p:spPr>
          <a:xfrm>
            <a:off x="2397825" y="725275"/>
            <a:ext cx="355200" cy="198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69"/>
          <p:cNvSpPr/>
          <p:nvPr/>
        </p:nvSpPr>
        <p:spPr>
          <a:xfrm rot="5400000">
            <a:off x="1363300" y="1978175"/>
            <a:ext cx="355200" cy="1647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9"/>
          <p:cNvSpPr/>
          <p:nvPr/>
        </p:nvSpPr>
        <p:spPr>
          <a:xfrm>
            <a:off x="5192275" y="725275"/>
            <a:ext cx="355200" cy="87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69"/>
          <p:cNvSpPr/>
          <p:nvPr/>
        </p:nvSpPr>
        <p:spPr>
          <a:xfrm rot="5400000">
            <a:off x="4222500" y="929800"/>
            <a:ext cx="355200" cy="1503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69"/>
          <p:cNvSpPr/>
          <p:nvPr/>
        </p:nvSpPr>
        <p:spPr>
          <a:xfrm>
            <a:off x="7557500" y="725275"/>
            <a:ext cx="355200" cy="873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9"/>
          <p:cNvSpPr/>
          <p:nvPr/>
        </p:nvSpPr>
        <p:spPr>
          <a:xfrm rot="5400000">
            <a:off x="6740850" y="1105150"/>
            <a:ext cx="355200" cy="11523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9"/>
          <p:cNvSpPr/>
          <p:nvPr/>
        </p:nvSpPr>
        <p:spPr>
          <a:xfrm rot="5400000">
            <a:off x="4847825" y="2472800"/>
            <a:ext cx="355200" cy="26946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9"/>
          <p:cNvSpPr/>
          <p:nvPr/>
        </p:nvSpPr>
        <p:spPr>
          <a:xfrm>
            <a:off x="6409750" y="2774650"/>
            <a:ext cx="355200" cy="977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9"/>
          <p:cNvSpPr txBox="1"/>
          <p:nvPr/>
        </p:nvSpPr>
        <p:spPr>
          <a:xfrm>
            <a:off x="1130875" y="2224025"/>
            <a:ext cx="9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left_offset</a:t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69"/>
          <p:cNvSpPr txBox="1"/>
          <p:nvPr/>
        </p:nvSpPr>
        <p:spPr>
          <a:xfrm>
            <a:off x="1481700" y="1358063"/>
            <a:ext cx="9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top_offset</a:t>
            </a:r>
            <a:endParaRPr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logic</a:t>
            </a:r>
            <a:endParaRPr/>
          </a:p>
        </p:txBody>
      </p:sp>
      <p:sp>
        <p:nvSpPr>
          <p:cNvPr id="641" name="Google Shape;641;p7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42" name="Google Shape;6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100" y="1064720"/>
            <a:ext cx="3503809" cy="382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Socket logic</a:t>
            </a:r>
            <a:endParaRPr/>
          </a:p>
        </p:txBody>
      </p:sp>
      <p:sp>
        <p:nvSpPr>
          <p:cNvPr id="648" name="Google Shape;648;p7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49" name="Google Shape;649;p71"/>
          <p:cNvSpPr txBox="1"/>
          <p:nvPr/>
        </p:nvSpPr>
        <p:spPr>
          <a:xfrm>
            <a:off x="1334375" y="1771100"/>
            <a:ext cx="256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socket.on(...)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1334375" y="2707975"/>
            <a:ext cx="256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socket.emit(...)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1" name="Google Shape;651;p71"/>
          <p:cNvSpPr/>
          <p:nvPr/>
        </p:nvSpPr>
        <p:spPr>
          <a:xfrm>
            <a:off x="4183800" y="1965200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71"/>
          <p:cNvSpPr/>
          <p:nvPr/>
        </p:nvSpPr>
        <p:spPr>
          <a:xfrm>
            <a:off x="4183800" y="2837125"/>
            <a:ext cx="776400" cy="38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1"/>
          <p:cNvSpPr txBox="1"/>
          <p:nvPr/>
        </p:nvSpPr>
        <p:spPr>
          <a:xfrm>
            <a:off x="5245825" y="1836050"/>
            <a:ext cx="196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receiving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4" name="Google Shape;654;p71"/>
          <p:cNvSpPr txBox="1"/>
          <p:nvPr/>
        </p:nvSpPr>
        <p:spPr>
          <a:xfrm>
            <a:off x="5245825" y="2707975"/>
            <a:ext cx="196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ource Sans Pro"/>
                <a:ea typeface="Source Sans Pro"/>
                <a:cs typeface="Source Sans Pro"/>
                <a:sym typeface="Source Sans Pro"/>
              </a:rPr>
              <a:t>sending</a:t>
            </a:r>
            <a:endParaRPr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player</a:t>
            </a:r>
            <a:endParaRPr/>
          </a:p>
        </p:txBody>
      </p:sp>
      <p:sp>
        <p:nvSpPr>
          <p:cNvPr id="660" name="Google Shape;660;p7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61" name="Google Shape;6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438" y="1784703"/>
            <a:ext cx="5143125" cy="15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2"/>
          <p:cNvSpPr/>
          <p:nvPr/>
        </p:nvSpPr>
        <p:spPr>
          <a:xfrm>
            <a:off x="3251075" y="2167350"/>
            <a:ext cx="22240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63" name="Google Shape;663;p72"/>
          <p:cNvSpPr/>
          <p:nvPr/>
        </p:nvSpPr>
        <p:spPr>
          <a:xfrm>
            <a:off x="2109500" y="2167350"/>
            <a:ext cx="1084975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64" name="Google Shape;664;p72"/>
          <p:cNvSpPr/>
          <p:nvPr/>
        </p:nvSpPr>
        <p:spPr>
          <a:xfrm>
            <a:off x="5610050" y="2167350"/>
            <a:ext cx="689925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65" name="Google Shape;665;p72"/>
          <p:cNvSpPr/>
          <p:nvPr/>
        </p:nvSpPr>
        <p:spPr>
          <a:xfrm>
            <a:off x="4314825" y="2538125"/>
            <a:ext cx="179105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disconnects</a:t>
            </a:r>
            <a:endParaRPr/>
          </a:p>
        </p:txBody>
      </p:sp>
      <p:sp>
        <p:nvSpPr>
          <p:cNvPr id="671" name="Google Shape;671;p7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72" name="Google Shape;6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270" y="1851791"/>
            <a:ext cx="5315475" cy="14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3"/>
          <p:cNvSpPr/>
          <p:nvPr/>
        </p:nvSpPr>
        <p:spPr>
          <a:xfrm>
            <a:off x="3121675" y="2191625"/>
            <a:ext cx="24342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74" name="Google Shape;674;p73"/>
          <p:cNvSpPr/>
          <p:nvPr/>
        </p:nvSpPr>
        <p:spPr>
          <a:xfrm>
            <a:off x="5774300" y="2191625"/>
            <a:ext cx="6551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75" name="Google Shape;675;p73"/>
          <p:cNvSpPr/>
          <p:nvPr/>
        </p:nvSpPr>
        <p:spPr>
          <a:xfrm>
            <a:off x="4107050" y="2538125"/>
            <a:ext cx="1837100" cy="29115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76" name="Google Shape;676;p73"/>
          <p:cNvSpPr/>
          <p:nvPr/>
        </p:nvSpPr>
        <p:spPr>
          <a:xfrm>
            <a:off x="1946400" y="2191625"/>
            <a:ext cx="11101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Client-Server Architecture?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1288173" y="2197944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Client request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Server respond with data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Repeat</a:t>
            </a:r>
            <a:endParaRPr sz="1600" dirty="0"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600" y="1157012"/>
            <a:ext cx="3929950" cy="29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button location</a:t>
            </a:r>
            <a:endParaRPr/>
          </a:p>
        </p:txBody>
      </p:sp>
      <p:sp>
        <p:nvSpPr>
          <p:cNvPr id="682" name="Google Shape;682;p7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83" name="Google Shape;6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63" y="1780227"/>
            <a:ext cx="6751675" cy="15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4"/>
          <p:cNvSpPr/>
          <p:nvPr/>
        </p:nvSpPr>
        <p:spPr>
          <a:xfrm>
            <a:off x="1250725" y="2099800"/>
            <a:ext cx="9991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85" name="Google Shape;685;p74"/>
          <p:cNvSpPr/>
          <p:nvPr/>
        </p:nvSpPr>
        <p:spPr>
          <a:xfrm>
            <a:off x="2313400" y="2099800"/>
            <a:ext cx="217142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86" name="Google Shape;686;p74"/>
          <p:cNvSpPr/>
          <p:nvPr/>
        </p:nvSpPr>
        <p:spPr>
          <a:xfrm>
            <a:off x="4655050" y="2099800"/>
            <a:ext cx="59945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87" name="Google Shape;687;p74"/>
          <p:cNvSpPr/>
          <p:nvPr/>
        </p:nvSpPr>
        <p:spPr>
          <a:xfrm>
            <a:off x="1098050" y="2390963"/>
            <a:ext cx="69479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88" name="Google Shape;688;p74"/>
          <p:cNvSpPr/>
          <p:nvPr/>
        </p:nvSpPr>
        <p:spPr>
          <a:xfrm>
            <a:off x="1098050" y="2682138"/>
            <a:ext cx="6947900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pressed</a:t>
            </a:r>
            <a:endParaRPr/>
          </a:p>
        </p:txBody>
      </p:sp>
      <p:sp>
        <p:nvSpPr>
          <p:cNvPr id="694" name="Google Shape;694;p7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695" name="Google Shape;6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088" y="1945717"/>
            <a:ext cx="4549825" cy="12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5"/>
          <p:cNvSpPr/>
          <p:nvPr/>
        </p:nvSpPr>
        <p:spPr>
          <a:xfrm>
            <a:off x="2684950" y="2426163"/>
            <a:ext cx="15527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697" name="Google Shape;697;p75"/>
          <p:cNvSpPr/>
          <p:nvPr/>
        </p:nvSpPr>
        <p:spPr>
          <a:xfrm>
            <a:off x="4301150" y="2426150"/>
            <a:ext cx="2103975" cy="2911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703" name="Google Shape;703;p7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704" name="Google Shape;7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1010720"/>
            <a:ext cx="6362700" cy="38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3.2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codes</a:t>
            </a:r>
            <a:endParaRPr/>
          </a:p>
        </p:txBody>
      </p:sp>
      <p:sp>
        <p:nvSpPr>
          <p:cNvPr id="710" name="Google Shape;710;p77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716" name="Google Shape;716;p7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Server to emit player_connected event when new player joins in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Sends a list of connected players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Server to emit player_disconnected event when player disconnects</a:t>
            </a:r>
          </a:p>
          <a:p>
            <a:pPr lvl="1" indent="-381000">
              <a:spcBef>
                <a:spcPts val="0"/>
              </a:spcBef>
              <a:buSzPts val="2400"/>
              <a:buChar char="◎"/>
            </a:pPr>
            <a:r>
              <a:rPr lang="en" dirty="0"/>
              <a:t>Sends a list of connected players</a:t>
            </a:r>
            <a:endParaRPr dirty="0"/>
          </a:p>
        </p:txBody>
      </p:sp>
      <p:sp>
        <p:nvSpPr>
          <p:cNvPr id="717" name="Google Shape;717;p78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723" name="Google Shape;723;p7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Server to emit new_button_location event when a player clicks the button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Take note who clicked it and update the score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Calculate random values for button to move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Send the random values and list of connected players</a:t>
            </a:r>
            <a:endParaRPr dirty="0"/>
          </a:p>
        </p:txBody>
      </p:sp>
      <p:sp>
        <p:nvSpPr>
          <p:cNvPr id="724" name="Google Shape;724;p79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on Backend</a:t>
            </a:r>
            <a:endParaRPr/>
          </a:p>
        </p:txBody>
      </p:sp>
      <p:sp>
        <p:nvSpPr>
          <p:cNvPr id="730" name="Google Shape;730;p80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1600" dirty="0"/>
              <a:t>Current connected playerList should have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playerID</a:t>
            </a:r>
          </a:p>
          <a:p>
            <a:pPr lvl="1" indent="-381000">
              <a:spcBef>
                <a:spcPts val="600"/>
              </a:spcBef>
              <a:buSzPts val="2400"/>
              <a:buChar char="◎"/>
            </a:pPr>
            <a:r>
              <a:rPr lang="en" dirty="0"/>
              <a:t>playerScore</a:t>
            </a:r>
            <a:endParaRPr dirty="0"/>
          </a:p>
        </p:txBody>
      </p:sp>
      <p:sp>
        <p:nvSpPr>
          <p:cNvPr id="731" name="Google Shape;731;p80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server.py</a:t>
            </a:r>
            <a:endParaRPr/>
          </a:p>
        </p:txBody>
      </p:sp>
      <p:sp>
        <p:nvSpPr>
          <p:cNvPr id="737" name="Google Shape;737;p81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738" name="Google Shape;73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010725"/>
            <a:ext cx="48958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1"/>
          <p:cNvSpPr/>
          <p:nvPr/>
        </p:nvSpPr>
        <p:spPr>
          <a:xfrm>
            <a:off x="1991575" y="1438425"/>
            <a:ext cx="5160850" cy="6519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40" name="Google Shape;740;p81"/>
          <p:cNvSpPr/>
          <p:nvPr/>
        </p:nvSpPr>
        <p:spPr>
          <a:xfrm>
            <a:off x="1991575" y="2518050"/>
            <a:ext cx="5160850" cy="65192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41" name="Google Shape;741;p81"/>
          <p:cNvSpPr/>
          <p:nvPr/>
        </p:nvSpPr>
        <p:spPr>
          <a:xfrm>
            <a:off x="1991575" y="4590600"/>
            <a:ext cx="51608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player joined event</a:t>
            </a:r>
            <a:endParaRPr/>
          </a:p>
        </p:txBody>
      </p:sp>
      <p:sp>
        <p:nvSpPr>
          <p:cNvPr id="747" name="Google Shape;747;p8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748" name="Google Shape;74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166807"/>
            <a:ext cx="52387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2"/>
          <p:cNvSpPr/>
          <p:nvPr/>
        </p:nvSpPr>
        <p:spPr>
          <a:xfrm>
            <a:off x="1828525" y="154870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50" name="Google Shape;750;p82"/>
          <p:cNvSpPr/>
          <p:nvPr/>
        </p:nvSpPr>
        <p:spPr>
          <a:xfrm>
            <a:off x="1560850" y="1843900"/>
            <a:ext cx="6024900" cy="2086500"/>
          </a:xfrm>
          <a:prstGeom prst="bracePai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player joined event</a:t>
            </a:r>
            <a:endParaRPr/>
          </a:p>
        </p:txBody>
      </p:sp>
      <p:sp>
        <p:nvSpPr>
          <p:cNvPr id="756" name="Google Shape;756;p8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757" name="Google Shape;75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166807"/>
            <a:ext cx="5238750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3"/>
          <p:cNvSpPr/>
          <p:nvPr/>
        </p:nvSpPr>
        <p:spPr>
          <a:xfrm>
            <a:off x="1828525" y="217950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59" name="Google Shape;759;p83"/>
          <p:cNvSpPr/>
          <p:nvPr/>
        </p:nvSpPr>
        <p:spPr>
          <a:xfrm>
            <a:off x="1828525" y="2800950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60" name="Google Shape;760;p83"/>
          <p:cNvSpPr/>
          <p:nvPr/>
        </p:nvSpPr>
        <p:spPr>
          <a:xfrm>
            <a:off x="1828525" y="3656925"/>
            <a:ext cx="5486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61" name="Google Shape;761;p83"/>
          <p:cNvSpPr/>
          <p:nvPr/>
        </p:nvSpPr>
        <p:spPr>
          <a:xfrm>
            <a:off x="3291500" y="1786550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Youtube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2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2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538" y="1903424"/>
            <a:ext cx="2386875" cy="13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00" y="1705001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3152700" y="2394150"/>
            <a:ext cx="28050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3631950" y="1975925"/>
            <a:ext cx="188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 want to watch “XYZ”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2" name="Google Shape;162;p22"/>
          <p:cNvSpPr/>
          <p:nvPr/>
        </p:nvSpPr>
        <p:spPr>
          <a:xfrm rot="10800000">
            <a:off x="3075675" y="2394150"/>
            <a:ext cx="28050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924675" y="2767375"/>
            <a:ext cx="110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“XYZ video”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1214300" y="3608250"/>
            <a:ext cx="80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Client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961988" y="3608250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Server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disconnected event</a:t>
            </a:r>
            <a:endParaRPr/>
          </a:p>
        </p:txBody>
      </p:sp>
      <p:sp>
        <p:nvSpPr>
          <p:cNvPr id="767" name="Google Shape;767;p8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768" name="Google Shape;7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12" y="1398463"/>
            <a:ext cx="5937375" cy="23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4"/>
          <p:cNvSpPr/>
          <p:nvPr/>
        </p:nvSpPr>
        <p:spPr>
          <a:xfrm>
            <a:off x="1479025" y="1629575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70" name="Google Shape;770;p84"/>
          <p:cNvSpPr/>
          <p:nvPr/>
        </p:nvSpPr>
        <p:spPr>
          <a:xfrm>
            <a:off x="3404725" y="1868175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71" name="Google Shape;771;p84"/>
          <p:cNvSpPr/>
          <p:nvPr/>
        </p:nvSpPr>
        <p:spPr>
          <a:xfrm>
            <a:off x="1479025" y="236425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72" name="Google Shape;772;p84"/>
          <p:cNvSpPr/>
          <p:nvPr/>
        </p:nvSpPr>
        <p:spPr>
          <a:xfrm>
            <a:off x="1479025" y="33173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pressed event</a:t>
            </a:r>
            <a:endParaRPr/>
          </a:p>
        </p:txBody>
      </p:sp>
      <p:sp>
        <p:nvSpPr>
          <p:cNvPr id="778" name="Google Shape;778;p85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779" name="Google Shape;77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450" y="1010720"/>
            <a:ext cx="5661098" cy="38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5"/>
          <p:cNvSpPr/>
          <p:nvPr/>
        </p:nvSpPr>
        <p:spPr>
          <a:xfrm>
            <a:off x="1479025" y="11605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81" name="Google Shape;781;p85"/>
          <p:cNvSpPr/>
          <p:nvPr/>
        </p:nvSpPr>
        <p:spPr>
          <a:xfrm>
            <a:off x="3445125" y="1399100"/>
            <a:ext cx="291150" cy="216713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82" name="Google Shape;782;p85"/>
          <p:cNvSpPr/>
          <p:nvPr/>
        </p:nvSpPr>
        <p:spPr>
          <a:xfrm>
            <a:off x="1479025" y="1781950"/>
            <a:ext cx="6185950" cy="393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83" name="Google Shape;783;p85"/>
          <p:cNvSpPr/>
          <p:nvPr/>
        </p:nvSpPr>
        <p:spPr>
          <a:xfrm>
            <a:off x="1479025" y="2558400"/>
            <a:ext cx="6185950" cy="238600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84" name="Google Shape;784;p85"/>
          <p:cNvSpPr/>
          <p:nvPr/>
        </p:nvSpPr>
        <p:spPr>
          <a:xfrm>
            <a:off x="1479025" y="3567975"/>
            <a:ext cx="6185950" cy="1181875"/>
          </a:xfrm>
          <a:prstGeom prst="flowChartProcess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server</a:t>
            </a:r>
            <a:endParaRPr/>
          </a:p>
        </p:txBody>
      </p:sp>
      <p:sp>
        <p:nvSpPr>
          <p:cNvPr id="790" name="Google Shape;790;p86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791" name="Google Shape;7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475" y="1859356"/>
            <a:ext cx="4591050" cy="14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WebSocket?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1218675" y="1784050"/>
            <a:ext cx="3651000" cy="31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Client request for handshake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Server respond with “OK”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Handshake established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600" dirty="0"/>
              <a:t>Data can be transmitted through the handshake</a:t>
            </a:r>
            <a:endParaRPr sz="1600"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3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3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300" y="1234598"/>
            <a:ext cx="3650998" cy="3045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Eg. Facebook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183" name="Google Shape;183;p24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4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4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00" y="1705001"/>
            <a:ext cx="2474851" cy="1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3152700" y="2394150"/>
            <a:ext cx="28050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3888975" y="19759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“Handshake?”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4"/>
          <p:cNvSpPr/>
          <p:nvPr/>
        </p:nvSpPr>
        <p:spPr>
          <a:xfrm rot="10800000">
            <a:off x="3075675" y="2394150"/>
            <a:ext cx="28050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235850" y="2735575"/>
            <a:ext cx="6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“OK”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538" y="2157625"/>
            <a:ext cx="2386875" cy="82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3058500" y="2323288"/>
            <a:ext cx="3027000" cy="501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1214300" y="3608250"/>
            <a:ext cx="80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Client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961988" y="3608250"/>
            <a:ext cx="93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Sans Pro"/>
                <a:ea typeface="Source Sans Pro"/>
                <a:cs typeface="Source Sans Pro"/>
                <a:sym typeface="Source Sans Pro"/>
              </a:rPr>
              <a:t>Server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te Lovely Interface by Slidesgo">
  <a:themeElements>
    <a:clrScheme name="Simple Light">
      <a:dk1>
        <a:srgbClr val="7376EC"/>
      </a:dk1>
      <a:lt1>
        <a:srgbClr val="CBCDF7"/>
      </a:lt1>
      <a:dk2>
        <a:srgbClr val="595959"/>
      </a:dk2>
      <a:lt2>
        <a:srgbClr val="FFFFFF"/>
      </a:lt2>
      <a:accent1>
        <a:srgbClr val="FFCCC2"/>
      </a:accent1>
      <a:accent2>
        <a:srgbClr val="7376EC"/>
      </a:accent2>
      <a:accent3>
        <a:srgbClr val="FFFFFF"/>
      </a:accent3>
      <a:accent4>
        <a:srgbClr val="FFCCC2"/>
      </a:accent4>
      <a:accent5>
        <a:srgbClr val="7376EC"/>
      </a:accent5>
      <a:accent6>
        <a:srgbClr val="FFFFFF"/>
      </a:accent6>
      <a:hlink>
        <a:srgbClr val="7376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pastel ui __ SCSE TechIgnite_ Speaker Series</Template>
  <TotalTime>21</TotalTime>
  <Words>2085</Words>
  <Application>Microsoft Office PowerPoint</Application>
  <PresentationFormat>On-screen Show (16:9)</PresentationFormat>
  <Paragraphs>492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Roboto Condensed Light</vt:lpstr>
      <vt:lpstr>Raleway</vt:lpstr>
      <vt:lpstr>Livvic</vt:lpstr>
      <vt:lpstr>Source Sans Pro</vt:lpstr>
      <vt:lpstr>Bebas Neue</vt:lpstr>
      <vt:lpstr>Raleway ExtraBold</vt:lpstr>
      <vt:lpstr>Arial</vt:lpstr>
      <vt:lpstr>Raleway Black</vt:lpstr>
      <vt:lpstr>Tajawal</vt:lpstr>
      <vt:lpstr>Cute Lovely Interface by Slidesgo</vt:lpstr>
      <vt:lpstr>Crazy Button Workshop</vt:lpstr>
      <vt:lpstr>Breakdown</vt:lpstr>
      <vt:lpstr>Hello!</vt:lpstr>
      <vt:lpstr>1. Introduction</vt:lpstr>
      <vt:lpstr>What we will be building</vt:lpstr>
      <vt:lpstr>What is Client-Server Architecture?</vt:lpstr>
      <vt:lpstr>Eg. Youtube</vt:lpstr>
      <vt:lpstr>What is WebSocket?</vt:lpstr>
      <vt:lpstr>Eg. Facebook</vt:lpstr>
      <vt:lpstr>Why WebSocket?</vt:lpstr>
      <vt:lpstr>What are the  alternative protocols?</vt:lpstr>
      <vt:lpstr>PowerPoint Presentation</vt:lpstr>
      <vt:lpstr>2. Our overall model</vt:lpstr>
      <vt:lpstr>Our overall model</vt:lpstr>
      <vt:lpstr>Initial connection</vt:lpstr>
      <vt:lpstr>New player connected</vt:lpstr>
      <vt:lpstr>The button was pressed</vt:lpstr>
      <vt:lpstr>A player disconnects</vt:lpstr>
      <vt:lpstr>3. Codes</vt:lpstr>
      <vt:lpstr>Frontend</vt:lpstr>
      <vt:lpstr>3.1 Frontend codes</vt:lpstr>
      <vt:lpstr>What we want on Frontend</vt:lpstr>
      <vt:lpstr>HTML, JS and CSS</vt:lpstr>
      <vt:lpstr>HTML tags</vt:lpstr>
      <vt:lpstr>index.html</vt:lpstr>
      <vt:lpstr>index.html</vt:lpstr>
      <vt:lpstr>Body of index.html</vt:lpstr>
      <vt:lpstr>Button</vt:lpstr>
      <vt:lpstr>Button</vt:lpstr>
      <vt:lpstr>Leaderboard</vt:lpstr>
      <vt:lpstr>Frontend</vt:lpstr>
      <vt:lpstr>index.html</vt:lpstr>
      <vt:lpstr>Helper functions</vt:lpstr>
      <vt:lpstr>Function clearPlayerList</vt:lpstr>
      <vt:lpstr>Function drawPlayerList</vt:lpstr>
      <vt:lpstr>playerListData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drawPlayerList</vt:lpstr>
      <vt:lpstr>Function reDrawPlayerList</vt:lpstr>
      <vt:lpstr>Function drawPlayerList</vt:lpstr>
      <vt:lpstr>Function drawPlayerList</vt:lpstr>
      <vt:lpstr>Function moveButtonToLocation</vt:lpstr>
      <vt:lpstr>Function moveButtonToLocation</vt:lpstr>
      <vt:lpstr>PowerPoint Presentation</vt:lpstr>
      <vt:lpstr>Function moveButtonToLocation</vt:lpstr>
      <vt:lpstr>PowerPoint Presentation</vt:lpstr>
      <vt:lpstr>Socket logic</vt:lpstr>
      <vt:lpstr>Socket logic</vt:lpstr>
      <vt:lpstr>New player</vt:lpstr>
      <vt:lpstr>Player disconnects</vt:lpstr>
      <vt:lpstr>New button location</vt:lpstr>
      <vt:lpstr>Button pressed</vt:lpstr>
      <vt:lpstr>Frontend</vt:lpstr>
      <vt:lpstr>3.2 Backend codes</vt:lpstr>
      <vt:lpstr>What we want on Backend</vt:lpstr>
      <vt:lpstr>What we want on Backend</vt:lpstr>
      <vt:lpstr>What we want on Backend</vt:lpstr>
      <vt:lpstr>server.py</vt:lpstr>
      <vt:lpstr>New player joined event</vt:lpstr>
      <vt:lpstr>New player joined event</vt:lpstr>
      <vt:lpstr>Player disconnected event</vt:lpstr>
      <vt:lpstr>Button pressed event</vt:lpstr>
      <vt:lpstr>Start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Crazy Button Workshop</dc:title>
  <cp:lastModifiedBy>#LEOW KEN HING BRYAN#</cp:lastModifiedBy>
  <cp:revision>6</cp:revision>
  <dcterms:modified xsi:type="dcterms:W3CDTF">2023-11-29T20:25:59Z</dcterms:modified>
</cp:coreProperties>
</file>